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8" r:id="rId5"/>
    <p:sldId id="261" r:id="rId6"/>
    <p:sldId id="257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CBA161A-7F1F-4CA2-A4DF-3ED2F5F63D64}" type="datetimeFigureOut">
              <a:rPr lang="en-US" smtClean="0"/>
              <a:pPr/>
              <a:t>3/29/2012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4B6B97C-8DC8-4407-AC54-3251010D51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161A-7F1F-4CA2-A4DF-3ED2F5F63D64}" type="datetimeFigureOut">
              <a:rPr lang="en-US" smtClean="0"/>
              <a:pPr/>
              <a:t>3/29/2012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6B97C-8DC8-4407-AC54-3251010D51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161A-7F1F-4CA2-A4DF-3ED2F5F63D64}" type="datetimeFigureOut">
              <a:rPr lang="en-US" smtClean="0"/>
              <a:pPr/>
              <a:t>3/29/2012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6B97C-8DC8-4407-AC54-3251010D51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161A-7F1F-4CA2-A4DF-3ED2F5F63D64}" type="datetimeFigureOut">
              <a:rPr lang="en-US" smtClean="0"/>
              <a:pPr/>
              <a:t>3/29/2012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6B97C-8DC8-4407-AC54-3251010D51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161A-7F1F-4CA2-A4DF-3ED2F5F63D64}" type="datetimeFigureOut">
              <a:rPr lang="en-US" smtClean="0"/>
              <a:pPr/>
              <a:t>3/29/2012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6B97C-8DC8-4407-AC54-3251010D51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161A-7F1F-4CA2-A4DF-3ED2F5F63D64}" type="datetimeFigureOut">
              <a:rPr lang="en-US" smtClean="0"/>
              <a:pPr/>
              <a:t>3/29/2012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6B97C-8DC8-4407-AC54-3251010D51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CBA161A-7F1F-4CA2-A4DF-3ED2F5F63D64}" type="datetimeFigureOut">
              <a:rPr lang="en-US" smtClean="0"/>
              <a:pPr/>
              <a:t>3/29/2012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4B6B97C-8DC8-4407-AC54-3251010D512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CBA161A-7F1F-4CA2-A4DF-3ED2F5F63D64}" type="datetimeFigureOut">
              <a:rPr lang="en-US" smtClean="0"/>
              <a:pPr/>
              <a:t>3/29/2012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4B6B97C-8DC8-4407-AC54-3251010D51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161A-7F1F-4CA2-A4DF-3ED2F5F63D64}" type="datetimeFigureOut">
              <a:rPr lang="en-US" smtClean="0"/>
              <a:pPr/>
              <a:t>3/29/2012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6B97C-8DC8-4407-AC54-3251010D51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161A-7F1F-4CA2-A4DF-3ED2F5F63D64}" type="datetimeFigureOut">
              <a:rPr lang="en-US" smtClean="0"/>
              <a:pPr/>
              <a:t>3/29/2012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6B97C-8DC8-4407-AC54-3251010D51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161A-7F1F-4CA2-A4DF-3ED2F5F63D64}" type="datetimeFigureOut">
              <a:rPr lang="en-US" smtClean="0"/>
              <a:pPr/>
              <a:t>3/29/2012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6B97C-8DC8-4407-AC54-3251010D51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CBA161A-7F1F-4CA2-A4DF-3ED2F5F63D64}" type="datetimeFigureOut">
              <a:rPr lang="en-US" smtClean="0"/>
              <a:pPr/>
              <a:t>3/29/2012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4B6B97C-8DC8-4407-AC54-3251010D51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static.euronews.net/images_news/img_606X341_deutschland-jobs-eco310511.jpg" TargetMode="External"/><Relationship Id="rId3" Type="http://schemas.openxmlformats.org/officeDocument/2006/relationships/hyperlink" Target="http://www.bpb.de/wissen/H9NU28,0,Arbeitslose_und_Arbeitslosenquote.html" TargetMode="External"/><Relationship Id="rId7" Type="http://schemas.openxmlformats.org/officeDocument/2006/relationships/hyperlink" Target="http://www.bloomberg.com/news/2011-11-30/german-unemployment-declines-more-than-forecast-as-companies-defy-crisis.html" TargetMode="External"/><Relationship Id="rId2" Type="http://schemas.openxmlformats.org/officeDocument/2006/relationships/hyperlink" Target="http://www.focus.de/politik/weitere-meldungen/deutschland-arbeitslosigkeit-in-deutschland-sinkt-weiter_aid_622112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ytimes.com/2005/03/02/business/worldbusiness/02jobless.html?_r=1" TargetMode="External"/><Relationship Id="rId5" Type="http://schemas.openxmlformats.org/officeDocument/2006/relationships/hyperlink" Target="http://www.bloomberg.com/news/2011-04-28/german-unemployment-falls-below-3-million-mark-correct-.html" TargetMode="External"/><Relationship Id="rId4" Type="http://schemas.openxmlformats.org/officeDocument/2006/relationships/hyperlink" Target="http://www.sueddeutsche.de/wirtschaft/arbeitsmarkt-arbeitslosigkeit-faellt-auf-jahres-tief-1.1249332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Unemployment in Germany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 the year 2011 </a:t>
            </a:r>
          </a:p>
          <a:p>
            <a:r>
              <a:rPr lang="en-US" dirty="0" smtClean="0"/>
              <a:t>By Sophia </a:t>
            </a:r>
            <a:r>
              <a:rPr lang="en-US" dirty="0" err="1" smtClean="0"/>
              <a:t>Gammerler</a:t>
            </a:r>
            <a:r>
              <a:rPr lang="en-US" dirty="0" smtClean="0"/>
              <a:t> </a:t>
            </a:r>
          </a:p>
          <a:p>
            <a:r>
              <a:rPr lang="en-US" dirty="0" smtClean="0"/>
              <a:t>Quarter  4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u="sng" dirty="0" smtClean="0">
                <a:hlinkClick r:id="rId2"/>
              </a:rPr>
              <a:t>http://www.focus.de/politik/weitere-meldungen/deutschland-arbeitslosigkeit-in-deutschland-sinkt-weiter_aid_622112.html</a:t>
            </a:r>
            <a:endParaRPr lang="en-US" sz="1600" dirty="0" smtClean="0"/>
          </a:p>
          <a:p>
            <a:r>
              <a:rPr lang="en-US" sz="1600" u="sng" dirty="0" smtClean="0">
                <a:hlinkClick r:id="rId3"/>
              </a:rPr>
              <a:t>http://www.bpb.de/wissen/H9NU28,0,Arbeitslose_und_Arbeitslosenquote.html</a:t>
            </a:r>
            <a:endParaRPr lang="en-US" sz="1600" dirty="0" smtClean="0"/>
          </a:p>
          <a:p>
            <a:r>
              <a:rPr lang="en-US" sz="1600" u="sng" dirty="0" smtClean="0">
                <a:hlinkClick r:id="rId4"/>
              </a:rPr>
              <a:t>http://</a:t>
            </a:r>
            <a:r>
              <a:rPr lang="en-US" sz="1600" u="sng" dirty="0" smtClean="0">
                <a:hlinkClick r:id="rId4"/>
              </a:rPr>
              <a:t>www.sueddeutsche.de/wirtschaft/arbeitsmarkt-arbeitslosigkeit-faellt-auf-jahres-tief-1.1249332</a:t>
            </a:r>
            <a:endParaRPr lang="en-US" sz="1600" u="sng" dirty="0" smtClean="0"/>
          </a:p>
          <a:p>
            <a:r>
              <a:rPr lang="en-US" sz="1600" dirty="0" smtClean="0">
                <a:hlinkClick r:id="rId5"/>
              </a:rPr>
              <a:t>http://www.bloomberg.com/news/2011-04-28/german-unemployment-falls-below-3-million-mark-correct-.</a:t>
            </a:r>
            <a:r>
              <a:rPr lang="en-US" sz="1600" dirty="0" smtClean="0">
                <a:hlinkClick r:id="rId5"/>
              </a:rPr>
              <a:t>html</a:t>
            </a:r>
            <a:endParaRPr lang="en-US" sz="1600" dirty="0" smtClean="0"/>
          </a:p>
          <a:p>
            <a:r>
              <a:rPr lang="en-US" sz="1600" dirty="0" smtClean="0">
                <a:hlinkClick r:id="rId6"/>
              </a:rPr>
              <a:t>http://www.nytimes.com/2005/03/02/business/worldbusiness/02jobless.html?_</a:t>
            </a:r>
            <a:r>
              <a:rPr lang="en-US" sz="1600" dirty="0" smtClean="0">
                <a:hlinkClick r:id="rId6"/>
              </a:rPr>
              <a:t>r=1</a:t>
            </a:r>
            <a:endParaRPr lang="en-US" sz="1600" dirty="0" smtClean="0"/>
          </a:p>
          <a:p>
            <a:r>
              <a:rPr lang="en-US" sz="1600" dirty="0" smtClean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www.bloomberg.com/news/2011-11-30/german-unemployment-declines-more-than-forecast-as-companies-defy-crisis.html</a:t>
            </a:r>
            <a:endParaRPr lang="en-US" sz="1600" dirty="0" smtClean="0"/>
          </a:p>
          <a:p>
            <a:r>
              <a:rPr lang="en-US" sz="1600" u="sng" dirty="0" smtClean="0">
                <a:hlinkClick r:id="rId8"/>
              </a:rPr>
              <a:t>http://static.euronews.net/images_news/img_606X341_deutschland-jobs-eco310511.jpg</a:t>
            </a:r>
            <a:endParaRPr lang="en-US" sz="1600" u="sng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Sophia\Desktop\German Q. 4\img_606X341_deutschland-jobs-eco3105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76400"/>
            <a:ext cx="6449235" cy="36290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Unemployment in early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Federal Employment Agency  said in April that the unemployment is rising greatly.</a:t>
            </a:r>
          </a:p>
          <a:p>
            <a:r>
              <a:rPr lang="en-US" sz="2400" dirty="0" smtClean="0"/>
              <a:t>The need for workers drop dramatically in the year 2011. </a:t>
            </a:r>
          </a:p>
          <a:p>
            <a:r>
              <a:rPr lang="en-US" sz="2400" dirty="0" smtClean="0"/>
              <a:t>In February the unemployment was around 27 Million people.</a:t>
            </a:r>
          </a:p>
          <a:p>
            <a:r>
              <a:rPr lang="en-US" sz="2400" dirty="0" smtClean="0"/>
              <a:t>February to March the unemployment went from 141.000 -40,51 Million.</a:t>
            </a:r>
          </a:p>
          <a:p>
            <a:r>
              <a:rPr lang="en-US" sz="2400" dirty="0" smtClean="0"/>
              <a:t>They started to look at the resume more critically, making it harder for people to get jobs.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Germans waiting for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Sophia\Desktop\German Q. 4\leu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0738" y="2876550"/>
            <a:ext cx="4462462" cy="29695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between 2005 and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unemployment rate was exceptionally lower in 2011 then it was in 2005. </a:t>
            </a:r>
          </a:p>
          <a:p>
            <a:r>
              <a:rPr lang="en-US" sz="2400" dirty="0" smtClean="0"/>
              <a:t>On average there were three Million people unemployed. </a:t>
            </a:r>
          </a:p>
          <a:p>
            <a:r>
              <a:rPr lang="en-US" sz="2400" dirty="0" smtClean="0"/>
              <a:t>Germany says that because it still is significantly lower then it was in 2005 that they are still in good standings. </a:t>
            </a:r>
          </a:p>
          <a:p>
            <a:r>
              <a:rPr lang="en-US" sz="2400" dirty="0" smtClean="0"/>
              <a:t>The western part of Germany has a higher unemployment rate then the eastern part. </a:t>
            </a:r>
          </a:p>
          <a:p>
            <a:r>
              <a:rPr lang="en-US" sz="2400" dirty="0" smtClean="0"/>
              <a:t>7.1% increase in unemployment than in the last 20 years. 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Germans trying to get a job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Sophia\Desktop\German Q. 4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514600"/>
            <a:ext cx="6400801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Unemployment in Nov.-Dec. 2011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There were around three Million unemployed workers in Germany. </a:t>
            </a:r>
          </a:p>
          <a:p>
            <a:r>
              <a:rPr lang="en-US" sz="2400" dirty="0" smtClean="0"/>
              <a:t>The unemployment was worse in 1991 than it was in 2011. </a:t>
            </a:r>
          </a:p>
          <a:p>
            <a:r>
              <a:rPr lang="en-US" sz="2400" dirty="0" smtClean="0"/>
              <a:t>In just one month, from November to December the unemployment increased .  </a:t>
            </a:r>
          </a:p>
          <a:p>
            <a:r>
              <a:rPr lang="en-US" sz="2400" dirty="0" smtClean="0"/>
              <a:t>There were 67,000 more unemployed people in December  than in November. </a:t>
            </a:r>
          </a:p>
          <a:p>
            <a:r>
              <a:rPr lang="en-US" sz="2400" dirty="0" smtClean="0"/>
              <a:t>German politicians say that they still ended the year in a positive way.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Center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6" name="Picture 4" descr="C:\Users\Sophia\Desktop\German Q. 4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438400"/>
            <a:ext cx="5036159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people were unemployed in Germany in 2011?</a:t>
            </a:r>
          </a:p>
          <a:p>
            <a:pPr marL="624078" indent="-514350">
              <a:buFont typeface="+mj-lt"/>
              <a:buAutoNum type="alphaLcParenR"/>
            </a:pPr>
            <a:r>
              <a:rPr lang="en-US" dirty="0" smtClean="0"/>
              <a:t>5 million</a:t>
            </a:r>
          </a:p>
          <a:p>
            <a:pPr marL="624078" indent="-514350">
              <a:buFont typeface="+mj-lt"/>
              <a:buAutoNum type="alphaLcParenR"/>
            </a:pPr>
            <a:r>
              <a:rPr lang="en-US" dirty="0" smtClean="0"/>
              <a:t>3 million</a:t>
            </a:r>
          </a:p>
          <a:p>
            <a:pPr marL="624078" indent="-514350">
              <a:buFont typeface="+mj-lt"/>
              <a:buAutoNum type="alphaLcParenR"/>
            </a:pPr>
            <a:r>
              <a:rPr lang="en-US" dirty="0" smtClean="0"/>
              <a:t>1 thousand</a:t>
            </a:r>
          </a:p>
          <a:p>
            <a:pPr marL="624078" indent="-514350"/>
            <a:r>
              <a:rPr lang="en-US" dirty="0" smtClean="0"/>
              <a:t>When was the unemployment rate lower?</a:t>
            </a:r>
          </a:p>
          <a:p>
            <a:pPr marL="624078" indent="-514350">
              <a:buFont typeface="+mj-lt"/>
              <a:buAutoNum type="alphaLcParenR"/>
            </a:pPr>
            <a:r>
              <a:rPr lang="en-US" dirty="0" smtClean="0"/>
              <a:t>2004</a:t>
            </a:r>
          </a:p>
          <a:p>
            <a:pPr marL="624078" indent="-514350">
              <a:buFont typeface="+mj-lt"/>
              <a:buAutoNum type="alphaLcParenR"/>
            </a:pPr>
            <a:r>
              <a:rPr lang="en-US" dirty="0" smtClean="0"/>
              <a:t>2000</a:t>
            </a:r>
          </a:p>
          <a:p>
            <a:pPr marL="624078" indent="-514350">
              <a:buFont typeface="+mj-lt"/>
              <a:buAutoNum type="alphaLcParenR"/>
            </a:pPr>
            <a:r>
              <a:rPr lang="en-US" dirty="0" smtClean="0"/>
              <a:t>2005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B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58</TotalTime>
  <Words>296</Words>
  <Application>Microsoft Office PowerPoint</Application>
  <PresentationFormat>On-screen Show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Urban</vt:lpstr>
      <vt:lpstr>Unemployment in Germany</vt:lpstr>
      <vt:lpstr>Unemployment in early 2011</vt:lpstr>
      <vt:lpstr>Germans waiting for help</vt:lpstr>
      <vt:lpstr>Comparison between 2005 and 2011</vt:lpstr>
      <vt:lpstr>Germans trying to get a job</vt:lpstr>
      <vt:lpstr>Unemployment in Nov.-Dec. 2011 </vt:lpstr>
      <vt:lpstr>Job Center</vt:lpstr>
      <vt:lpstr>Questions</vt:lpstr>
      <vt:lpstr>Answers</vt:lpstr>
      <vt:lpstr>Links: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Unemployment in Germany</dc:title>
  <dc:creator>Sophia</dc:creator>
  <cp:lastModifiedBy>Sophia</cp:lastModifiedBy>
  <cp:revision>17</cp:revision>
  <dcterms:created xsi:type="dcterms:W3CDTF">2012-03-27T17:31:36Z</dcterms:created>
  <dcterms:modified xsi:type="dcterms:W3CDTF">2012-03-29T07:33:00Z</dcterms:modified>
</cp:coreProperties>
</file>